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257" r:id="rId3"/>
    <p:sldId id="273" r:id="rId4"/>
    <p:sldId id="268" r:id="rId5"/>
    <p:sldId id="258" r:id="rId6"/>
    <p:sldId id="259" r:id="rId7"/>
    <p:sldId id="269" r:id="rId8"/>
    <p:sldId id="271" r:id="rId9"/>
    <p:sldId id="277" r:id="rId10"/>
    <p:sldId id="274" r:id="rId11"/>
    <p:sldId id="278" r:id="rId12"/>
    <p:sldId id="276" r:id="rId13"/>
    <p:sldId id="275" r:id="rId14"/>
    <p:sldId id="260" r:id="rId15"/>
    <p:sldId id="272" r:id="rId16"/>
    <p:sldId id="261" r:id="rId17"/>
    <p:sldId id="262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69718" autoAdjust="0"/>
  </p:normalViewPr>
  <p:slideViewPr>
    <p:cSldViewPr snapToGrid="0">
      <p:cViewPr>
        <p:scale>
          <a:sx n="60" d="100"/>
          <a:sy n="60" d="100"/>
        </p:scale>
        <p:origin x="13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8A2D6-87E4-478D-8C9D-46A9B1212D87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CD3490-F9B3-4448-A520-3321A0CA5AD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background on snow prediction </a:t>
          </a:r>
        </a:p>
      </dgm:t>
    </dgm:pt>
    <dgm:pt modelId="{833B5B3D-9C7D-4ADF-A6B3-3921058F120C}" type="parTrans" cxnId="{295F5090-33DD-4437-9E92-8686CB674C90}">
      <dgm:prSet/>
      <dgm:spPr/>
      <dgm:t>
        <a:bodyPr/>
        <a:lstStyle/>
        <a:p>
          <a:endParaRPr lang="en-US"/>
        </a:p>
      </dgm:t>
    </dgm:pt>
    <dgm:pt modelId="{FF944E90-19F0-4623-BA61-7E0782DE96D8}" type="sibTrans" cxnId="{295F5090-33DD-4437-9E92-8686CB674C90}">
      <dgm:prSet/>
      <dgm:spPr/>
      <dgm:t>
        <a:bodyPr/>
        <a:lstStyle/>
        <a:p>
          <a:endParaRPr lang="en-US"/>
        </a:p>
      </dgm:t>
    </dgm:pt>
    <dgm:pt modelId="{F0872475-3AE5-4F4F-8981-2FB85C87DB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importance to industries </a:t>
          </a:r>
        </a:p>
      </dgm:t>
    </dgm:pt>
    <dgm:pt modelId="{78764771-AD24-4BC2-BC25-D1902E66A205}" type="parTrans" cxnId="{F7A62528-95E4-4A9F-9CC8-EE8C2188ACCD}">
      <dgm:prSet/>
      <dgm:spPr/>
      <dgm:t>
        <a:bodyPr/>
        <a:lstStyle/>
        <a:p>
          <a:endParaRPr lang="en-US"/>
        </a:p>
      </dgm:t>
    </dgm:pt>
    <dgm:pt modelId="{1A936CA3-D7EC-456A-8930-92C1B400F59C}" type="sibTrans" cxnId="{F7A62528-95E4-4A9F-9CC8-EE8C2188ACCD}">
      <dgm:prSet/>
      <dgm:spPr/>
      <dgm:t>
        <a:bodyPr/>
        <a:lstStyle/>
        <a:p>
          <a:endParaRPr lang="en-US"/>
        </a:p>
      </dgm:t>
    </dgm:pt>
    <dgm:pt modelId="{1953FCF7-B1A1-4B1C-964E-9B9CB77F14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objective </a:t>
          </a:r>
        </a:p>
      </dgm:t>
    </dgm:pt>
    <dgm:pt modelId="{96666BC1-2744-4DE4-9AD6-8FE5BADDA548}" type="parTrans" cxnId="{740B8279-DD23-4A66-AC14-1982BFDAA54F}">
      <dgm:prSet/>
      <dgm:spPr/>
      <dgm:t>
        <a:bodyPr/>
        <a:lstStyle/>
        <a:p>
          <a:endParaRPr lang="en-US"/>
        </a:p>
      </dgm:t>
    </dgm:pt>
    <dgm:pt modelId="{A1AB0F5E-4840-492C-B33C-A6ECA117B223}" type="sibTrans" cxnId="{740B8279-DD23-4A66-AC14-1982BFDAA54F}">
      <dgm:prSet/>
      <dgm:spPr/>
      <dgm:t>
        <a:bodyPr/>
        <a:lstStyle/>
        <a:p>
          <a:endParaRPr lang="en-US"/>
        </a:p>
      </dgm:t>
    </dgm:pt>
    <dgm:pt modelId="{41A49F57-40C0-4973-AA8F-FFB376876479}" type="pres">
      <dgm:prSet presAssocID="{4468A2D6-87E4-478D-8C9D-46A9B1212D87}" presName="root" presStyleCnt="0">
        <dgm:presLayoutVars>
          <dgm:dir/>
          <dgm:resizeHandles val="exact"/>
        </dgm:presLayoutVars>
      </dgm:prSet>
      <dgm:spPr/>
    </dgm:pt>
    <dgm:pt modelId="{34BC236B-1DD1-4075-8F81-AC6376E7E558}" type="pres">
      <dgm:prSet presAssocID="{DFCD3490-F9B3-4448-A520-3321A0CA5ADB}" presName="compNode" presStyleCnt="0"/>
      <dgm:spPr/>
    </dgm:pt>
    <dgm:pt modelId="{EC6F0C5E-F6B0-4C64-94B8-D0D9C41BFA95}" type="pres">
      <dgm:prSet presAssocID="{DFCD3490-F9B3-4448-A520-3321A0CA5ADB}" presName="iconBgRect" presStyleLbl="bgShp" presStyleIdx="0" presStyleCnt="3"/>
      <dgm:spPr/>
    </dgm:pt>
    <dgm:pt modelId="{045D977F-39DC-4A94-AC8C-060B6BE4C7E3}" type="pres">
      <dgm:prSet presAssocID="{DFCD3490-F9B3-4448-A520-3321A0CA5A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94E17C6C-C53A-4A4E-AD58-E1627C0BEE38}" type="pres">
      <dgm:prSet presAssocID="{DFCD3490-F9B3-4448-A520-3321A0CA5ADB}" presName="spaceRect" presStyleCnt="0"/>
      <dgm:spPr/>
    </dgm:pt>
    <dgm:pt modelId="{A47BE3E6-2356-47BB-BBE1-F149D3B915DC}" type="pres">
      <dgm:prSet presAssocID="{DFCD3490-F9B3-4448-A520-3321A0CA5ADB}" presName="textRect" presStyleLbl="revTx" presStyleIdx="0" presStyleCnt="3">
        <dgm:presLayoutVars>
          <dgm:chMax val="1"/>
          <dgm:chPref val="1"/>
        </dgm:presLayoutVars>
      </dgm:prSet>
      <dgm:spPr/>
    </dgm:pt>
    <dgm:pt modelId="{7A3AE974-91DA-48D2-BA6D-DFA804A67517}" type="pres">
      <dgm:prSet presAssocID="{FF944E90-19F0-4623-BA61-7E0782DE96D8}" presName="sibTrans" presStyleCnt="0"/>
      <dgm:spPr/>
    </dgm:pt>
    <dgm:pt modelId="{85E5EDC1-C1AC-4AB5-923A-02453DEB2FD0}" type="pres">
      <dgm:prSet presAssocID="{F0872475-3AE5-4F4F-8981-2FB85C87DB7B}" presName="compNode" presStyleCnt="0"/>
      <dgm:spPr/>
    </dgm:pt>
    <dgm:pt modelId="{49E4346E-C9AF-4704-A4BA-35395B4A3497}" type="pres">
      <dgm:prSet presAssocID="{F0872475-3AE5-4F4F-8981-2FB85C87DB7B}" presName="iconBgRect" presStyleLbl="bgShp" presStyleIdx="1" presStyleCnt="3"/>
      <dgm:spPr/>
    </dgm:pt>
    <dgm:pt modelId="{FE76B929-DCD0-4215-81A8-371721620C22}" type="pres">
      <dgm:prSet presAssocID="{F0872475-3AE5-4F4F-8981-2FB85C87DB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5E14246-C219-4DCA-9B3A-73F62412621B}" type="pres">
      <dgm:prSet presAssocID="{F0872475-3AE5-4F4F-8981-2FB85C87DB7B}" presName="spaceRect" presStyleCnt="0"/>
      <dgm:spPr/>
    </dgm:pt>
    <dgm:pt modelId="{7226C604-5AE7-4606-A1EC-28504C28CEBB}" type="pres">
      <dgm:prSet presAssocID="{F0872475-3AE5-4F4F-8981-2FB85C87DB7B}" presName="textRect" presStyleLbl="revTx" presStyleIdx="1" presStyleCnt="3">
        <dgm:presLayoutVars>
          <dgm:chMax val="1"/>
          <dgm:chPref val="1"/>
        </dgm:presLayoutVars>
      </dgm:prSet>
      <dgm:spPr/>
    </dgm:pt>
    <dgm:pt modelId="{3231C122-1553-4D85-B8BD-9A51E70B1748}" type="pres">
      <dgm:prSet presAssocID="{1A936CA3-D7EC-456A-8930-92C1B400F59C}" presName="sibTrans" presStyleCnt="0"/>
      <dgm:spPr/>
    </dgm:pt>
    <dgm:pt modelId="{FFC0B9CD-47AB-4E6F-A787-4E9E28AEE4A6}" type="pres">
      <dgm:prSet presAssocID="{1953FCF7-B1A1-4B1C-964E-9B9CB77F1410}" presName="compNode" presStyleCnt="0"/>
      <dgm:spPr/>
    </dgm:pt>
    <dgm:pt modelId="{F67EF7D4-1236-4BEB-ACC9-3613C54AF6B5}" type="pres">
      <dgm:prSet presAssocID="{1953FCF7-B1A1-4B1C-964E-9B9CB77F1410}" presName="iconBgRect" presStyleLbl="bgShp" presStyleIdx="2" presStyleCnt="3"/>
      <dgm:spPr/>
    </dgm:pt>
    <dgm:pt modelId="{AE56722B-2EA4-4915-AADD-28442850A2E5}" type="pres">
      <dgm:prSet presAssocID="{1953FCF7-B1A1-4B1C-964E-9B9CB77F14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52B2EC8-7EBD-486F-9DBB-42BB762BE20C}" type="pres">
      <dgm:prSet presAssocID="{1953FCF7-B1A1-4B1C-964E-9B9CB77F1410}" presName="spaceRect" presStyleCnt="0"/>
      <dgm:spPr/>
    </dgm:pt>
    <dgm:pt modelId="{D62C6EBB-1F87-41D3-85F4-D6445BDF2DF0}" type="pres">
      <dgm:prSet presAssocID="{1953FCF7-B1A1-4B1C-964E-9B9CB77F14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7A62528-95E4-4A9F-9CC8-EE8C2188ACCD}" srcId="{4468A2D6-87E4-478D-8C9D-46A9B1212D87}" destId="{F0872475-3AE5-4F4F-8981-2FB85C87DB7B}" srcOrd="1" destOrd="0" parTransId="{78764771-AD24-4BC2-BC25-D1902E66A205}" sibTransId="{1A936CA3-D7EC-456A-8930-92C1B400F59C}"/>
    <dgm:cxn modelId="{8D469933-B46B-430C-B511-863E32B929BD}" type="presOf" srcId="{1953FCF7-B1A1-4B1C-964E-9B9CB77F1410}" destId="{D62C6EBB-1F87-41D3-85F4-D6445BDF2DF0}" srcOrd="0" destOrd="0" presId="urn:microsoft.com/office/officeart/2018/5/layout/IconCircleLabelList"/>
    <dgm:cxn modelId="{B71C445E-6943-4970-8B0F-FB2BA34F602C}" type="presOf" srcId="{F0872475-3AE5-4F4F-8981-2FB85C87DB7B}" destId="{7226C604-5AE7-4606-A1EC-28504C28CEBB}" srcOrd="0" destOrd="0" presId="urn:microsoft.com/office/officeart/2018/5/layout/IconCircleLabelList"/>
    <dgm:cxn modelId="{740B8279-DD23-4A66-AC14-1982BFDAA54F}" srcId="{4468A2D6-87E4-478D-8C9D-46A9B1212D87}" destId="{1953FCF7-B1A1-4B1C-964E-9B9CB77F1410}" srcOrd="2" destOrd="0" parTransId="{96666BC1-2744-4DE4-9AD6-8FE5BADDA548}" sibTransId="{A1AB0F5E-4840-492C-B33C-A6ECA117B223}"/>
    <dgm:cxn modelId="{2521125A-D610-4A08-A725-BDFFA579574D}" type="presOf" srcId="{4468A2D6-87E4-478D-8C9D-46A9B1212D87}" destId="{41A49F57-40C0-4973-AA8F-FFB376876479}" srcOrd="0" destOrd="0" presId="urn:microsoft.com/office/officeart/2018/5/layout/IconCircleLabelList"/>
    <dgm:cxn modelId="{295F5090-33DD-4437-9E92-8686CB674C90}" srcId="{4468A2D6-87E4-478D-8C9D-46A9B1212D87}" destId="{DFCD3490-F9B3-4448-A520-3321A0CA5ADB}" srcOrd="0" destOrd="0" parTransId="{833B5B3D-9C7D-4ADF-A6B3-3921058F120C}" sibTransId="{FF944E90-19F0-4623-BA61-7E0782DE96D8}"/>
    <dgm:cxn modelId="{6CE84F92-DCDA-45EC-A84A-D5618C335F44}" type="presOf" srcId="{DFCD3490-F9B3-4448-A520-3321A0CA5ADB}" destId="{A47BE3E6-2356-47BB-BBE1-F149D3B915DC}" srcOrd="0" destOrd="0" presId="urn:microsoft.com/office/officeart/2018/5/layout/IconCircleLabelList"/>
    <dgm:cxn modelId="{46B597A2-FE63-429E-92E4-7A104AFB9F7C}" type="presParOf" srcId="{41A49F57-40C0-4973-AA8F-FFB376876479}" destId="{34BC236B-1DD1-4075-8F81-AC6376E7E558}" srcOrd="0" destOrd="0" presId="urn:microsoft.com/office/officeart/2018/5/layout/IconCircleLabelList"/>
    <dgm:cxn modelId="{B2CEE503-9AC7-4091-9D10-083AA4D897E3}" type="presParOf" srcId="{34BC236B-1DD1-4075-8F81-AC6376E7E558}" destId="{EC6F0C5E-F6B0-4C64-94B8-D0D9C41BFA95}" srcOrd="0" destOrd="0" presId="urn:microsoft.com/office/officeart/2018/5/layout/IconCircleLabelList"/>
    <dgm:cxn modelId="{EB19FF4A-737E-40F6-8B97-67EA64E4162F}" type="presParOf" srcId="{34BC236B-1DD1-4075-8F81-AC6376E7E558}" destId="{045D977F-39DC-4A94-AC8C-060B6BE4C7E3}" srcOrd="1" destOrd="0" presId="urn:microsoft.com/office/officeart/2018/5/layout/IconCircleLabelList"/>
    <dgm:cxn modelId="{8C4C5D90-EC39-4346-AD3E-8C7F42224874}" type="presParOf" srcId="{34BC236B-1DD1-4075-8F81-AC6376E7E558}" destId="{94E17C6C-C53A-4A4E-AD58-E1627C0BEE38}" srcOrd="2" destOrd="0" presId="urn:microsoft.com/office/officeart/2018/5/layout/IconCircleLabelList"/>
    <dgm:cxn modelId="{1DD0420C-66C6-4FE0-A8F2-DBBAFAC4CFA6}" type="presParOf" srcId="{34BC236B-1DD1-4075-8F81-AC6376E7E558}" destId="{A47BE3E6-2356-47BB-BBE1-F149D3B915DC}" srcOrd="3" destOrd="0" presId="urn:microsoft.com/office/officeart/2018/5/layout/IconCircleLabelList"/>
    <dgm:cxn modelId="{F6AC4C78-CA96-44B9-8D0E-A46D87170C88}" type="presParOf" srcId="{41A49F57-40C0-4973-AA8F-FFB376876479}" destId="{7A3AE974-91DA-48D2-BA6D-DFA804A67517}" srcOrd="1" destOrd="0" presId="urn:microsoft.com/office/officeart/2018/5/layout/IconCircleLabelList"/>
    <dgm:cxn modelId="{10A9BDE5-4EBF-4E4A-88D1-77E6B5981826}" type="presParOf" srcId="{41A49F57-40C0-4973-AA8F-FFB376876479}" destId="{85E5EDC1-C1AC-4AB5-923A-02453DEB2FD0}" srcOrd="2" destOrd="0" presId="urn:microsoft.com/office/officeart/2018/5/layout/IconCircleLabelList"/>
    <dgm:cxn modelId="{4F4CE13B-C208-47CF-AC76-71B4B6B91321}" type="presParOf" srcId="{85E5EDC1-C1AC-4AB5-923A-02453DEB2FD0}" destId="{49E4346E-C9AF-4704-A4BA-35395B4A3497}" srcOrd="0" destOrd="0" presId="urn:microsoft.com/office/officeart/2018/5/layout/IconCircleLabelList"/>
    <dgm:cxn modelId="{76B2FCCD-712E-41FB-9034-C4CB655C5414}" type="presParOf" srcId="{85E5EDC1-C1AC-4AB5-923A-02453DEB2FD0}" destId="{FE76B929-DCD0-4215-81A8-371721620C22}" srcOrd="1" destOrd="0" presId="urn:microsoft.com/office/officeart/2018/5/layout/IconCircleLabelList"/>
    <dgm:cxn modelId="{F7FA9AE3-947B-4223-A997-2989FD0F7D5A}" type="presParOf" srcId="{85E5EDC1-C1AC-4AB5-923A-02453DEB2FD0}" destId="{85E14246-C219-4DCA-9B3A-73F62412621B}" srcOrd="2" destOrd="0" presId="urn:microsoft.com/office/officeart/2018/5/layout/IconCircleLabelList"/>
    <dgm:cxn modelId="{9EF26675-00B8-4162-82FF-FC505580CF4D}" type="presParOf" srcId="{85E5EDC1-C1AC-4AB5-923A-02453DEB2FD0}" destId="{7226C604-5AE7-4606-A1EC-28504C28CEBB}" srcOrd="3" destOrd="0" presId="urn:microsoft.com/office/officeart/2018/5/layout/IconCircleLabelList"/>
    <dgm:cxn modelId="{71335141-3264-44B4-A8E2-6922B5034C4B}" type="presParOf" srcId="{41A49F57-40C0-4973-AA8F-FFB376876479}" destId="{3231C122-1553-4D85-B8BD-9A51E70B1748}" srcOrd="3" destOrd="0" presId="urn:microsoft.com/office/officeart/2018/5/layout/IconCircleLabelList"/>
    <dgm:cxn modelId="{B6317F20-FAB0-4B2B-9A8D-95983EB78909}" type="presParOf" srcId="{41A49F57-40C0-4973-AA8F-FFB376876479}" destId="{FFC0B9CD-47AB-4E6F-A787-4E9E28AEE4A6}" srcOrd="4" destOrd="0" presId="urn:microsoft.com/office/officeart/2018/5/layout/IconCircleLabelList"/>
    <dgm:cxn modelId="{B79AECBE-9ADE-4573-8E2A-3100D6179CF9}" type="presParOf" srcId="{FFC0B9CD-47AB-4E6F-A787-4E9E28AEE4A6}" destId="{F67EF7D4-1236-4BEB-ACC9-3613C54AF6B5}" srcOrd="0" destOrd="0" presId="urn:microsoft.com/office/officeart/2018/5/layout/IconCircleLabelList"/>
    <dgm:cxn modelId="{DDA7A78F-B379-4E9D-B216-2119F99A9132}" type="presParOf" srcId="{FFC0B9CD-47AB-4E6F-A787-4E9E28AEE4A6}" destId="{AE56722B-2EA4-4915-AADD-28442850A2E5}" srcOrd="1" destOrd="0" presId="urn:microsoft.com/office/officeart/2018/5/layout/IconCircleLabelList"/>
    <dgm:cxn modelId="{A2ACA494-0010-4D19-B1A9-DDF23BC0933C}" type="presParOf" srcId="{FFC0B9CD-47AB-4E6F-A787-4E9E28AEE4A6}" destId="{852B2EC8-7EBD-486F-9DBB-42BB762BE20C}" srcOrd="2" destOrd="0" presId="urn:microsoft.com/office/officeart/2018/5/layout/IconCircleLabelList"/>
    <dgm:cxn modelId="{4D0E9F34-31A0-4950-9087-2906BD328AEC}" type="presParOf" srcId="{FFC0B9CD-47AB-4E6F-A787-4E9E28AEE4A6}" destId="{D62C6EBB-1F87-41D3-85F4-D6445BDF2DF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F0C5E-F6B0-4C64-94B8-D0D9C41BFA95}">
      <dsp:nvSpPr>
        <dsp:cNvPr id="0" name=""/>
        <dsp:cNvSpPr/>
      </dsp:nvSpPr>
      <dsp:spPr>
        <a:xfrm>
          <a:off x="625709" y="31002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D977F-39DC-4A94-AC8C-060B6BE4C7E3}">
      <dsp:nvSpPr>
        <dsp:cNvPr id="0" name=""/>
        <dsp:cNvSpPr/>
      </dsp:nvSpPr>
      <dsp:spPr>
        <a:xfrm>
          <a:off x="1027897" y="71221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BE3E6-2356-47BB-BBE1-F149D3B915DC}">
      <dsp:nvSpPr>
        <dsp:cNvPr id="0" name=""/>
        <dsp:cNvSpPr/>
      </dsp:nvSpPr>
      <dsp:spPr>
        <a:xfrm>
          <a:off x="22428" y="278502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background on snow prediction </a:t>
          </a:r>
        </a:p>
      </dsp:txBody>
      <dsp:txXfrm>
        <a:off x="22428" y="2785028"/>
        <a:ext cx="3093750" cy="720000"/>
      </dsp:txXfrm>
    </dsp:sp>
    <dsp:sp modelId="{49E4346E-C9AF-4704-A4BA-35395B4A3497}">
      <dsp:nvSpPr>
        <dsp:cNvPr id="0" name=""/>
        <dsp:cNvSpPr/>
      </dsp:nvSpPr>
      <dsp:spPr>
        <a:xfrm>
          <a:off x="4260865" y="31002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6B929-DCD0-4215-81A8-371721620C22}">
      <dsp:nvSpPr>
        <dsp:cNvPr id="0" name=""/>
        <dsp:cNvSpPr/>
      </dsp:nvSpPr>
      <dsp:spPr>
        <a:xfrm>
          <a:off x="4663053" y="71221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6C604-5AE7-4606-A1EC-28504C28CEBB}">
      <dsp:nvSpPr>
        <dsp:cNvPr id="0" name=""/>
        <dsp:cNvSpPr/>
      </dsp:nvSpPr>
      <dsp:spPr>
        <a:xfrm>
          <a:off x="3657584" y="278502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importance to industries </a:t>
          </a:r>
        </a:p>
      </dsp:txBody>
      <dsp:txXfrm>
        <a:off x="3657584" y="2785028"/>
        <a:ext cx="3093750" cy="720000"/>
      </dsp:txXfrm>
    </dsp:sp>
    <dsp:sp modelId="{F67EF7D4-1236-4BEB-ACC9-3613C54AF6B5}">
      <dsp:nvSpPr>
        <dsp:cNvPr id="0" name=""/>
        <dsp:cNvSpPr/>
      </dsp:nvSpPr>
      <dsp:spPr>
        <a:xfrm>
          <a:off x="7896022" y="310028"/>
          <a:ext cx="1887187" cy="18871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56722B-2EA4-4915-AADD-28442850A2E5}">
      <dsp:nvSpPr>
        <dsp:cNvPr id="0" name=""/>
        <dsp:cNvSpPr/>
      </dsp:nvSpPr>
      <dsp:spPr>
        <a:xfrm>
          <a:off x="8298209" y="71221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C6EBB-1F87-41D3-85F4-D6445BDF2DF0}">
      <dsp:nvSpPr>
        <dsp:cNvPr id="0" name=""/>
        <dsp:cNvSpPr/>
      </dsp:nvSpPr>
      <dsp:spPr>
        <a:xfrm>
          <a:off x="7292740" y="278502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objective </a:t>
          </a:r>
        </a:p>
      </dsp:txBody>
      <dsp:txXfrm>
        <a:off x="7292740" y="278502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03:01:56.6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DDF89-ED0F-4FC2-AA8B-23013FF016F7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23C87-6537-49CE-A1B0-C5CDBF1C5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0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7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Using scenarios from a predictive model provides valuable insights and practical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03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None/>
            </a:pPr>
            <a:r>
              <a:rPr lang="en-US" b="1" dirty="0"/>
              <a:t>The Importance of Snow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Water Source: Snow serves as a natural reservoir, storing water crucial for agriculture ecosystems and urban needs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Climate Impact: Reflects sunlight regulates global temps and mitigates warming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Econ value: vital for winter tourism, recreational </a:t>
            </a:r>
            <a:r>
              <a:rPr lang="en-US" b="1" dirty="0" err="1"/>
              <a:t>industrices</a:t>
            </a:r>
            <a:r>
              <a:rPr lang="en-US" b="1" dirty="0"/>
              <a:t> and local econ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ecosystem support: essential for wildlife habitats and plant survival in snowy regions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92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 resorts</a:t>
            </a:r>
          </a:p>
          <a:p>
            <a:r>
              <a:rPr lang="en-US" dirty="0"/>
              <a:t>Local communities and municipalities</a:t>
            </a:r>
          </a:p>
          <a:p>
            <a:r>
              <a:rPr lang="en-US" dirty="0"/>
              <a:t>Transportation organizations </a:t>
            </a:r>
          </a:p>
          <a:p>
            <a:r>
              <a:rPr lang="en-US" dirty="0"/>
              <a:t>Avalanche centers</a:t>
            </a:r>
          </a:p>
          <a:p>
            <a:r>
              <a:rPr lang="en-US" dirty="0"/>
              <a:t>Forest Service and other research agencies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unpredictable nature of snow depth poses challenges for resource planning in water management and recreational industries. Current prediction methods often lack accuracy in varying climates. A model that improves snow depth forecasts could help optimize water usage and support sustainable tourism.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min, </a:t>
            </a:r>
            <a:r>
              <a:rPr lang="en-US" dirty="0" err="1"/>
              <a:t>obs</a:t>
            </a:r>
            <a:r>
              <a:rPr lang="en-US" dirty="0"/>
              <a:t>, avg environmental factors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91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Decided to use months with more winter snow conditions to avoid non-snow month's ability to skew results.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9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0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 Regressor</a:t>
            </a:r>
            <a:r>
              <a:rPr lang="en-US" dirty="0"/>
              <a:t>: Captures complex environmental factors and non-linear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Support Vector Machine (SVM)</a:t>
            </a:r>
            <a:r>
              <a:rPr lang="en-US" dirty="0"/>
              <a:t>: Excels in analyzing complex, high-dimensional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 Forest Regressor</a:t>
            </a:r>
            <a:r>
              <a:rPr lang="en-US" dirty="0"/>
              <a:t>: Balances accuracy and generalization; highlights key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3C87-6537-49CE-A1B0-C5CDBF1C55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8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6D30-46AC-0710-EEE6-73D945C2A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A5D6-67A3-9BC6-CAB9-2200BE644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24FDD-0044-0FC9-3D5B-2AA180BB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6C3E4-B837-4C0A-FB5B-B67F552A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D529A-D34D-91E1-4B58-056064BF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40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2259-AE67-2271-BD93-A0A8698F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6FC26-079C-CD38-E205-1EE5A2439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20496-7A60-10BE-9F7C-B6596D94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0CA5-8F79-46FD-D602-EB7FE00F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3EFE1-5F51-888B-E9C6-C53B6C81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1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0D444-BDFC-CC64-1170-C9C02BB4E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B4566-8B89-6ECB-C511-33975B214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1A1D-29FD-371C-999C-F90E8CF4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BC355-A9AF-8BBC-3C73-D33A971C1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59F-22E8-00F0-977E-FD24043B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6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39E4-2DA8-B436-344C-389D820E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E0396-8876-3EDB-7500-339512B3C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AC259-6741-1A98-1B7F-05377102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2326A-6953-0A94-5F51-510BACEC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5FE4C-6C0E-C6C9-0F6E-4CCE556C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6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376C-B2E1-B371-A57D-8403421F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8EDAD-D7A6-522B-0983-3C6E62280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16512-06A6-17A3-7796-97480779D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49323-C197-8743-0A04-0F593E59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C453C-157B-7341-8080-34AFF2C5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9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EE25-86E4-4D86-0D0F-891E9554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E8C9-732C-C8CF-D465-69B09F639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6FA71-3E5B-D716-72DE-679B6F8E2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1CC5D-6EAA-C92A-8D42-34130538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338AB-1B94-424F-F3AF-0AA680EF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30B1A-5846-C810-50F8-F550ECE6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3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022A-DA21-6EA2-91BD-D9E261D2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ECBF9-CBDB-499B-4226-3E848D325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F1A61-B6BC-FE1A-225C-8933B2659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627E-ED5A-4882-095C-D4F5D0C2C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14429-3971-7113-B1A4-9E048F6F5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D673B-6121-DD6B-3286-0ADFCBBF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29B13A-8604-CB02-5CF8-1FDD62184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0B1B20-24FC-E787-A31E-45350367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0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A4AC-8304-920A-1AED-6F7423E8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A10DB-E93E-3FCA-B8F5-CBDC4111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BEA15-8384-8DB5-E1BD-E2A65FC3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5C971-69D7-603F-767A-D26EA0D2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6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93175-B386-6249-9CEB-B79A16AD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AE273-4B02-967A-CC3C-18E08C66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399FD-E338-0724-B29F-41640246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8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3D82-3BC7-1F0B-7C36-29EDB37E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C6A3-B66E-8854-0F75-05AB71E95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F25BF-45C1-2C4C-F11A-7143B12C6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0CBB5-2358-1D7B-C730-423ABB913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4AA73-7054-0D84-AC54-B490DFB9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52908-C68E-C0CB-E9F4-17C8186A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E81E-756C-53B5-EBE3-C98C5E77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3BFEF-DCEA-5424-0BEE-0BABFA1A9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6B85A-8DB1-B211-2291-921EFBA66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6D410-42F1-285B-B600-E6A33649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451F4-14B7-4088-F23C-91F28D9A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3A5CA-3D05-941B-14F0-33FE0E5E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E7ECF-62FA-45BA-BA95-07DBC08E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360FB-509A-94D7-D6B4-B83FF2A94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D59C9-04E5-1E7B-DAAB-E7A6785B6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8B4C3-6CD2-4E1A-9192-9ADDD9C5082F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446A-8606-8098-C386-059CCC8B9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1E1-03CA-B7FD-C931-02AD24B8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1C85C7-7177-485A-8AC2-36660A13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cs.usda.gov/resources/data-and-reports/snow-and-climate-monitoring-predefined-reports-and-maps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58F37-C9B6-94C9-667C-561CA7D20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E61303-FBEA-107A-9F61-1E0BC9861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nowy mountain with trees and blue sky&#10;&#10;AI-generated content may be incorrect.">
            <a:extLst>
              <a:ext uri="{FF2B5EF4-FFF2-40B4-BE49-F238E27FC236}">
                <a16:creationId xmlns:a16="http://schemas.microsoft.com/office/drawing/2014/main" id="{B80573DD-AC47-C660-6B1B-0FEE663A5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71" r="2" b="11788"/>
          <a:stretch/>
        </p:blipFill>
        <p:spPr>
          <a:xfrm>
            <a:off x="3862317" y="10"/>
            <a:ext cx="8329684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9FDE4A4-66CE-B1C2-4503-2BAF5A663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5E5CA0A-32A8-DE8F-BEC2-A3DD277AE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14D85-ABBA-B979-CA9F-2F8C02186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Snow Depth Prediction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1EF39-D9DF-5D6B-A9F4-4F44266DA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1400" b="1" dirty="0"/>
              <a:t>Subtitle: A comprehensive analysis using Random Forest and Bayesian Optimization </a:t>
            </a:r>
          </a:p>
          <a:p>
            <a:pPr algn="l"/>
            <a:r>
              <a:rPr lang="en-US" sz="1400" dirty="0"/>
              <a:t> Author: Audrey Malloy </a:t>
            </a:r>
          </a:p>
          <a:p>
            <a:pPr algn="l"/>
            <a:r>
              <a:rPr lang="en-US" sz="1400" dirty="0"/>
              <a:t>Date: April 8th, 2025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350D1E-0BE1-2E89-42B1-86957973D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E5B44C-5BC7-4A61-CC8A-3102A8297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2199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473A-A162-D328-08DF-02160EEA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cont.</a:t>
            </a:r>
          </a:p>
        </p:txBody>
      </p:sp>
      <p:pic>
        <p:nvPicPr>
          <p:cNvPr id="4" name="Content Placeholder 4" descr="A diagram of different elevation levels&#10;&#10;AI-generated content may be incorrect.">
            <a:extLst>
              <a:ext uri="{FF2B5EF4-FFF2-40B4-BE49-F238E27FC236}">
                <a16:creationId xmlns:a16="http://schemas.microsoft.com/office/drawing/2014/main" id="{B261DB02-983B-4E25-9735-638F996D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64" y="1581167"/>
            <a:ext cx="6575893" cy="4455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8C5B9-94D7-C4B3-2A6E-F6EF02CA5737}"/>
              </a:ext>
            </a:extLst>
          </p:cNvPr>
          <p:cNvSpPr txBox="1"/>
          <p:nvPr/>
        </p:nvSpPr>
        <p:spPr>
          <a:xfrm>
            <a:off x="1066799" y="1690688"/>
            <a:ext cx="38238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Snow depth variability across different stations (e.g., Brighton, Mill-D North, Dry Fork) and elevation ranges.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Higher elevations consistently showed greater snow depth.</a:t>
            </a:r>
          </a:p>
        </p:txBody>
      </p:sp>
    </p:spTree>
    <p:extLst>
      <p:ext uri="{BB962C8B-B14F-4D97-AF65-F5344CB8AC3E}">
        <p14:creationId xmlns:p14="http://schemas.microsoft.com/office/powerpoint/2010/main" val="122330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5472-E8AA-5E0F-9BAF-E7F83326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737B97-18D8-843E-A3A1-F5A03709B7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08218" y="1552190"/>
            <a:ext cx="8188037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Positive Correlations: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7-Day Snow Depth Metrics: Extremely strong (e.g., avg, sum, max: 0.988).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30-Day Metrics: Strong but slightly weaker (e.g., min: 0.923, avg: 0.916).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Moderate Positive Correlations: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Precipitation: Metrics like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30d_precip_std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(0.620) and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precip_accumulation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(0.589).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 Correlations: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Geographical Variables: Latitude (0.239), Elevation (0.236).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Soil Moisture: Very weak (e.g.,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soilmoisture_avg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0.073).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Correlations: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 Temperature: Inverse relationship (e.g.,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airtemp_avg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-0.279).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Soil Temperature: Stronger negative impact (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soiltemp_max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-0.454).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1949566-5394-C917-BA76-6C2629D9D7F5}"/>
                  </a:ext>
                </a:extLst>
              </p14:cNvPr>
              <p14:cNvContentPartPr/>
              <p14:nvPr/>
            </p14:nvContentPartPr>
            <p14:xfrm>
              <a:off x="1197484" y="4620352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1949566-5394-C917-BA76-6C2629D9D7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364" y="461423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Arrow: Down 17">
            <a:extLst>
              <a:ext uri="{FF2B5EF4-FFF2-40B4-BE49-F238E27FC236}">
                <a16:creationId xmlns:a16="http://schemas.microsoft.com/office/drawing/2014/main" id="{0326221E-0550-E55C-3F39-4F3C9B747A55}"/>
              </a:ext>
            </a:extLst>
          </p:cNvPr>
          <p:cNvSpPr/>
          <p:nvPr/>
        </p:nvSpPr>
        <p:spPr>
          <a:xfrm>
            <a:off x="914400" y="1464658"/>
            <a:ext cx="1853076" cy="3989374"/>
          </a:xfrm>
          <a:prstGeom prst="downArrow">
            <a:avLst>
              <a:gd name="adj1" fmla="val 47380"/>
              <a:gd name="adj2" fmla="val 50000"/>
            </a:avLst>
          </a:prstGeom>
          <a:gradFill flip="none" rotWithShape="1">
            <a:gsLst>
              <a:gs pos="0">
                <a:schemeClr val="accent6"/>
              </a:gs>
              <a:gs pos="67000">
                <a:srgbClr val="FF0000"/>
              </a:gs>
              <a:gs pos="32000">
                <a:schemeClr val="accent3">
                  <a:lumMod val="45000"/>
                  <a:lumOff val="55000"/>
                </a:schemeClr>
              </a:gs>
              <a:gs pos="100000">
                <a:srgbClr val="C00000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6"/>
                </a:gs>
                <a:gs pos="30000">
                  <a:srgbClr val="92D050"/>
                </a:gs>
                <a:gs pos="83000">
                  <a:srgbClr val="FF0000"/>
                </a:gs>
                <a:gs pos="100000">
                  <a:srgbClr val="C00000"/>
                </a:gs>
              </a:gsLst>
              <a:lin ang="5400000" scaled="1"/>
            </a:gradFill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7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D82D-AE1F-5C9E-DC91-F1D5AB8E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A674F-55F6-6E2D-D3B9-726477138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483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Short-Term Metrics Dominate: </a:t>
            </a:r>
          </a:p>
          <a:p>
            <a:pPr marL="0" indent="0">
              <a:buNone/>
            </a:pPr>
            <a:r>
              <a:rPr lang="en-US" dirty="0"/>
              <a:t> - Snow depth-specific 7-day metrics had the strongest correlations with the target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69BF9-49AA-E190-FA8A-E5597A84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35" y="1403567"/>
            <a:ext cx="6598965" cy="51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4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6708-E483-9BA0-2C95-CAE4C2D6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5" name="Content Placeholder 4" descr="A graph showing a number of different shades of blue&#10;&#10;AI-generated content may be incorrect.">
            <a:extLst>
              <a:ext uri="{FF2B5EF4-FFF2-40B4-BE49-F238E27FC236}">
                <a16:creationId xmlns:a16="http://schemas.microsoft.com/office/drawing/2014/main" id="{ED88A7EE-0D47-B2F4-DC49-BD4568B5A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73" y="1565563"/>
            <a:ext cx="6421581" cy="42949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28E62-874C-BC68-AAA5-2EB282B7286B}"/>
              </a:ext>
            </a:extLst>
          </p:cNvPr>
          <p:cNvSpPr txBox="1"/>
          <p:nvPr/>
        </p:nvSpPr>
        <p:spPr>
          <a:xfrm>
            <a:off x="838200" y="1565564"/>
            <a:ext cx="4225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Key Feature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Seasonality Leads: </a:t>
            </a:r>
            <a:r>
              <a:rPr lang="en-US" sz="2400" dirty="0"/>
              <a:t>Month and precipitation accumulation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Temperature effect: </a:t>
            </a:r>
            <a:r>
              <a:rPr lang="en-US" sz="2400" dirty="0"/>
              <a:t>Moderate to low importance </a:t>
            </a:r>
          </a:p>
          <a:p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Optimization tip: </a:t>
            </a:r>
            <a:r>
              <a:rPr lang="en-US" sz="2400" dirty="0"/>
              <a:t>Remove low-importance features (e.g., </a:t>
            </a:r>
            <a:r>
              <a:rPr lang="en-US" sz="2400" dirty="0" err="1"/>
              <a:t>precip_increment</a:t>
            </a:r>
            <a:r>
              <a:rPr lang="en-US" sz="2400" dirty="0"/>
              <a:t> and </a:t>
            </a:r>
            <a:r>
              <a:rPr lang="en-US" sz="2400" dirty="0" err="1"/>
              <a:t>soiltemp_avg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466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94F-512A-410C-A969-B3846361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F0A6-519A-FDD3-E208-10D2AC37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01" y="1898507"/>
            <a:ext cx="6257082" cy="27427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Model Comparison for Snow Depth Prediction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Tree Regressor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Support Vector Machine (SVM)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 Forest Regressor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702723-D338-B10C-A222-4A06238BB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436688"/>
              </p:ext>
            </p:extLst>
          </p:nvPr>
        </p:nvGraphicFramePr>
        <p:xfrm>
          <a:off x="7201383" y="1069903"/>
          <a:ext cx="435494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473">
                  <a:extLst>
                    <a:ext uri="{9D8B030D-6E8A-4147-A177-3AD203B41FA5}">
                      <a16:colId xmlns:a16="http://schemas.microsoft.com/office/drawing/2014/main" val="1221328941"/>
                    </a:ext>
                  </a:extLst>
                </a:gridCol>
                <a:gridCol w="2177473">
                  <a:extLst>
                    <a:ext uri="{9D8B030D-6E8A-4147-A177-3AD203B41FA5}">
                      <a16:colId xmlns:a16="http://schemas.microsoft.com/office/drawing/2014/main" val="482490759"/>
                    </a:ext>
                  </a:extLst>
                </a:gridCol>
              </a:tblGrid>
              <a:tr h="258137">
                <a:tc>
                  <a:txBody>
                    <a:bodyPr/>
                    <a:lstStyle/>
                    <a:p>
                      <a:r>
                        <a:rPr lang="en-US" dirty="0"/>
                        <a:t>Models: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RMSE*: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11635"/>
                  </a:ext>
                </a:extLst>
              </a:tr>
              <a:tr h="5756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Decision Tree Regressor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+/-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4.62 cm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849525"/>
                  </a:ext>
                </a:extLst>
              </a:tr>
              <a:tr h="748355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US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1" dirty="0"/>
                        <a:t>Support Vector Machine (SVM)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+/-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9.73 cm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999145"/>
                  </a:ext>
                </a:extLst>
              </a:tr>
              <a:tr h="6112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Random Forest Regressor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+/- 3.03 cm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1336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53ADEE-1F0D-A01F-5329-985CE228FDDA}"/>
              </a:ext>
            </a:extLst>
          </p:cNvPr>
          <p:cNvSpPr txBox="1"/>
          <p:nvPr/>
        </p:nvSpPr>
        <p:spPr>
          <a:xfrm>
            <a:off x="944301" y="5326432"/>
            <a:ext cx="1081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*Root Mean Square Error (RMSE): </a:t>
            </a:r>
            <a:r>
              <a:rPr lang="en-US" dirty="0"/>
              <a:t>calculates the average magnitude of errors between predicted and observed values. By taking the square root of the mean of squared errors, it gives a measure in the same units as the variable being predicted (e.g., centimeters for snow depth).</a:t>
            </a:r>
          </a:p>
        </p:txBody>
      </p:sp>
    </p:spTree>
    <p:extLst>
      <p:ext uri="{BB962C8B-B14F-4D97-AF65-F5344CB8AC3E}">
        <p14:creationId xmlns:p14="http://schemas.microsoft.com/office/powerpoint/2010/main" val="190860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F4BCB-B6BB-1A68-5023-E57D0813C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91" y="392834"/>
            <a:ext cx="10515600" cy="1325563"/>
          </a:xfrm>
        </p:spPr>
        <p:txBody>
          <a:bodyPr/>
          <a:lstStyle/>
          <a:p>
            <a:r>
              <a:rPr lang="en-US" dirty="0"/>
              <a:t>Fine-tuning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75F3-8FF4-9E81-EBE7-3816F4377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18158"/>
            <a:ext cx="5659582" cy="2621684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>
                <a:latin typeface="system-ui"/>
              </a:rPr>
              <a:t>O</a:t>
            </a:r>
            <a:r>
              <a:rPr lang="en-US" b="1" i="0" dirty="0">
                <a:effectLst/>
                <a:latin typeface="system-ui"/>
              </a:rPr>
              <a:t>ptimization methods used on Random Forest: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system-ui"/>
              </a:rPr>
              <a:t>GridSearchCV</a:t>
            </a:r>
            <a:endParaRPr lang="en-US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system-ui"/>
              </a:rPr>
              <a:t>RandomizedSearchCV</a:t>
            </a:r>
            <a:endParaRPr lang="en-US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system-ui"/>
              </a:rPr>
              <a:t>Bayesian Optimization (</a:t>
            </a:r>
            <a:r>
              <a:rPr lang="en-US" i="0" dirty="0" err="1">
                <a:effectLst/>
                <a:latin typeface="system-ui"/>
              </a:rPr>
              <a:t>Optuna</a:t>
            </a:r>
            <a:r>
              <a:rPr lang="en-US" i="0" dirty="0">
                <a:effectLst/>
                <a:latin typeface="system-ui"/>
              </a:rPr>
              <a:t>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2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F724-EB4B-387C-C313-9FBA40E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5" name="Content Placeholder 4" descr="A graph showing the difference between the snow and the forecast&#10;&#10;AI-generated content may be incorrect.">
            <a:extLst>
              <a:ext uri="{FF2B5EF4-FFF2-40B4-BE49-F238E27FC236}">
                <a16:creationId xmlns:a16="http://schemas.microsoft.com/office/drawing/2014/main" id="{7D9EF5E8-D4BF-09CD-1C8F-18F8D4DF3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24" y="1443487"/>
            <a:ext cx="6262876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B373C4-9257-2527-BD65-3BA2E211DA2E}"/>
              </a:ext>
            </a:extLst>
          </p:cNvPr>
          <p:cNvSpPr txBox="1">
            <a:spLocks/>
          </p:cNvSpPr>
          <p:nvPr/>
        </p:nvSpPr>
        <p:spPr>
          <a:xfrm>
            <a:off x="802942" y="1944544"/>
            <a:ext cx="4287982" cy="29703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Final model used Bayesian method (RMSE = ~3.00 ).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Random Forest Regressor with </a:t>
            </a:r>
            <a:r>
              <a:rPr lang="en-US" b="1" dirty="0" err="1"/>
              <a:t>Optuna</a:t>
            </a:r>
            <a:r>
              <a:rPr lang="en-US" dirty="0"/>
              <a:t>: Identified as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02528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164A-6528-074C-7D62-B1D835DB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62E10-C1BE-DDB3-0504-AD1C50D4B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1945" cy="4351338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snow depth predictions and scenario analysis for extreme weather events.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A graph showing the weather forecast&#10;&#10;AI-generated content may be incorrect.">
            <a:extLst>
              <a:ext uri="{FF2B5EF4-FFF2-40B4-BE49-F238E27FC236}">
                <a16:creationId xmlns:a16="http://schemas.microsoft.com/office/drawing/2014/main" id="{4C220C3C-A2DE-FEF0-6D21-A0275668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58" y="1072609"/>
            <a:ext cx="6308269" cy="51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3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1064-7BFB-9629-4F76-4A6C15E1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AA9124-934D-26A1-F960-53032945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 Limited features in the dataset (e.g., no wind speed or snowfall type).</a:t>
            </a:r>
          </a:p>
          <a:p>
            <a:pPr lvl="1"/>
            <a:r>
              <a:rPr lang="en-US" dirty="0"/>
              <a:t> Regional specificity may impact generalization to diverse geographies.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DC5DE55-15CB-E972-85FB-3E4332982647}"/>
              </a:ext>
            </a:extLst>
          </p:cNvPr>
          <p:cNvSpPr txBox="1">
            <a:spLocks/>
          </p:cNvSpPr>
          <p:nvPr/>
        </p:nvSpPr>
        <p:spPr>
          <a:xfrm>
            <a:off x="838200" y="3679032"/>
            <a:ext cx="10515600" cy="22858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directions: </a:t>
            </a:r>
          </a:p>
          <a:p>
            <a:pPr lvl="1"/>
            <a:r>
              <a:rPr lang="en-US" dirty="0"/>
              <a:t>Expand dataset to more meteorological features</a:t>
            </a:r>
          </a:p>
          <a:p>
            <a:pPr lvl="1"/>
            <a:r>
              <a:rPr lang="en-US" dirty="0"/>
              <a:t>Test across climate scenarios</a:t>
            </a:r>
          </a:p>
          <a:p>
            <a:pPr lvl="1"/>
            <a:r>
              <a:rPr lang="en-US" dirty="0"/>
              <a:t>Geographic customization</a:t>
            </a:r>
          </a:p>
          <a:p>
            <a:pPr lvl="1"/>
            <a:r>
              <a:rPr lang="en-US" dirty="0"/>
              <a:t>Integrate hydrology models to complete a snowmelt impact study</a:t>
            </a:r>
          </a:p>
          <a:p>
            <a:pPr lvl="1"/>
            <a:r>
              <a:rPr lang="en-US" dirty="0"/>
              <a:t>Explore advanced machine learning algorithms (e.g.,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410802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305A-E916-1595-F77F-9ABEBD67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9" name="Content Placeholder 8" descr="A graph showing the amount of snow in the snow&#10;&#10;AI-generated content may be incorrect.">
            <a:extLst>
              <a:ext uri="{FF2B5EF4-FFF2-40B4-BE49-F238E27FC236}">
                <a16:creationId xmlns:a16="http://schemas.microsoft.com/office/drawing/2014/main" id="{9BE95DDD-FDC6-BBFC-0666-47206AA53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95" y="1566317"/>
            <a:ext cx="7464841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A4E69-D603-1A68-E0A3-F13AC557E6AC}"/>
              </a:ext>
            </a:extLst>
          </p:cNvPr>
          <p:cNvSpPr txBox="1"/>
          <p:nvPr/>
        </p:nvSpPr>
        <p:spPr>
          <a:xfrm>
            <a:off x="838200" y="2073349"/>
            <a:ext cx="3648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results suggest the importance of integrating environmental, temporal, and statistical data to enhance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14871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7692-4F68-09DD-7600-153BAC34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7D4F59-163F-243C-BA55-FDF5474293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356918"/>
              </p:ext>
            </p:extLst>
          </p:nvPr>
        </p:nvGraphicFramePr>
        <p:xfrm>
          <a:off x="838200" y="1789611"/>
          <a:ext cx="10408919" cy="3815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333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8E4D-EF4C-E086-AF8F-6212457F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References: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 descr="A high angle view of a snowy mountain&#10;&#10;AI-generated content may be incorrect.">
            <a:extLst>
              <a:ext uri="{FF2B5EF4-FFF2-40B4-BE49-F238E27FC236}">
                <a16:creationId xmlns:a16="http://schemas.microsoft.com/office/drawing/2014/main" id="{CFB33CD9-18C2-9A1E-98A0-74BCA2E4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64" b="-2"/>
          <a:stretch/>
        </p:blipFill>
        <p:spPr>
          <a:xfrm rot="5400000">
            <a:off x="5715000" y="380999"/>
            <a:ext cx="6858000" cy="6096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BB4E8-BE34-2BFF-D22E-474F9126EF68}"/>
              </a:ext>
            </a:extLst>
          </p:cNvPr>
          <p:cNvSpPr txBox="1"/>
          <p:nvPr/>
        </p:nvSpPr>
        <p:spPr>
          <a:xfrm>
            <a:off x="865140" y="1839271"/>
            <a:ext cx="43660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U.S. Department of Agriculture (USDA)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National Water and Climate Center: </a:t>
            </a:r>
            <a:r>
              <a:rPr lang="en-US" dirty="0">
                <a:hlinkClick r:id="rId3"/>
              </a:rPr>
              <a:t>https://www.nrcs.usda.gov/resources/data-and-reports/snow-and-climate-monitoring-predefined-reports-and-maps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1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62B1-5BD9-E039-7C0F-646DE6E4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The Importance of Snow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6172F78-1625-1398-9305-FC443E7B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400" dirty="0"/>
              <a:t>Water Source</a:t>
            </a:r>
          </a:p>
          <a:p>
            <a:r>
              <a:rPr lang="en-US" sz="2400" dirty="0"/>
              <a:t>Climate Impact </a:t>
            </a:r>
          </a:p>
          <a:p>
            <a:r>
              <a:rPr lang="en-US" sz="2400" dirty="0"/>
              <a:t>Economic Value </a:t>
            </a:r>
          </a:p>
          <a:p>
            <a:r>
              <a:rPr lang="en-US" sz="2400" dirty="0"/>
              <a:t>Ecosystem Support</a:t>
            </a:r>
          </a:p>
        </p:txBody>
      </p:sp>
      <p:pic>
        <p:nvPicPr>
          <p:cNvPr id="7" name="Content Placeholder 6" descr="A map of the state of utah&#10;&#10;AI-generated content may be incorrect.">
            <a:extLst>
              <a:ext uri="{FF2B5EF4-FFF2-40B4-BE49-F238E27FC236}">
                <a16:creationId xmlns:a16="http://schemas.microsoft.com/office/drawing/2014/main" id="{AC531557-7A36-B4BF-8375-6F7A1280A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r="1" b="6022"/>
          <a:stretch/>
        </p:blipFill>
        <p:spPr>
          <a:xfrm>
            <a:off x="5694218" y="233291"/>
            <a:ext cx="6096000" cy="63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0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5589-9831-7574-89D5-0251F9F9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this impact?</a:t>
            </a:r>
          </a:p>
        </p:txBody>
      </p:sp>
      <p:pic>
        <p:nvPicPr>
          <p:cNvPr id="5" name="Content Placeholder 4" descr="A logo of a company&#10;&#10;AI-generated content may be incorrect.">
            <a:extLst>
              <a:ext uri="{FF2B5EF4-FFF2-40B4-BE49-F238E27FC236}">
                <a16:creationId xmlns:a16="http://schemas.microsoft.com/office/drawing/2014/main" id="{34815F36-33A0-30FC-2E2C-CFE15CC70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5" y="1894990"/>
            <a:ext cx="1949924" cy="1949924"/>
          </a:xfrm>
        </p:spPr>
      </p:pic>
      <p:pic>
        <p:nvPicPr>
          <p:cNvPr id="11" name="Picture 10" descr="A logo of a county&#10;&#10;AI-generated content may be incorrect.">
            <a:extLst>
              <a:ext uri="{FF2B5EF4-FFF2-40B4-BE49-F238E27FC236}">
                <a16:creationId xmlns:a16="http://schemas.microsoft.com/office/drawing/2014/main" id="{C35E330A-3E01-5D62-6B24-CACBC151B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67" y="738188"/>
            <a:ext cx="2857500" cy="1905000"/>
          </a:xfrm>
          <a:prstGeom prst="rect">
            <a:avLst/>
          </a:prstGeom>
        </p:spPr>
      </p:pic>
      <p:pic>
        <p:nvPicPr>
          <p:cNvPr id="13" name="Picture 12" descr="A logo with blue and green wings&#10;&#10;AI-generated content may be incorrect.">
            <a:extLst>
              <a:ext uri="{FF2B5EF4-FFF2-40B4-BE49-F238E27FC236}">
                <a16:creationId xmlns:a16="http://schemas.microsoft.com/office/drawing/2014/main" id="{14D14B84-A6F1-B791-D562-2EB25DA7F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71" y="4368874"/>
            <a:ext cx="2305454" cy="1752145"/>
          </a:xfrm>
          <a:prstGeom prst="rect">
            <a:avLst/>
          </a:prstGeom>
        </p:spPr>
      </p:pic>
      <p:pic>
        <p:nvPicPr>
          <p:cNvPr id="15" name="Picture 14" descr="A blue circle with white snowflake and red text&#10;&#10;AI-generated content may be incorrect.">
            <a:extLst>
              <a:ext uri="{FF2B5EF4-FFF2-40B4-BE49-F238E27FC236}">
                <a16:creationId xmlns:a16="http://schemas.microsoft.com/office/drawing/2014/main" id="{16EED04A-BAAC-E8DD-DF63-22838C845D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" y="2084462"/>
            <a:ext cx="6995268" cy="2251073"/>
          </a:xfrm>
          <a:prstGeom prst="rect">
            <a:avLst/>
          </a:prstGeom>
        </p:spPr>
      </p:pic>
      <p:pic>
        <p:nvPicPr>
          <p:cNvPr id="17" name="Picture 16" descr="A logo with mountains in the background&#10;&#10;AI-generated content may be incorrect.">
            <a:extLst>
              <a:ext uri="{FF2B5EF4-FFF2-40B4-BE49-F238E27FC236}">
                <a16:creationId xmlns:a16="http://schemas.microsoft.com/office/drawing/2014/main" id="{786471BE-8F19-68BE-2C0E-53F8C170A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7092"/>
          <a:stretch/>
        </p:blipFill>
        <p:spPr>
          <a:xfrm>
            <a:off x="7660516" y="3886227"/>
            <a:ext cx="2857501" cy="2600325"/>
          </a:xfrm>
          <a:prstGeom prst="rect">
            <a:avLst/>
          </a:prstGeom>
        </p:spPr>
      </p:pic>
      <p:pic>
        <p:nvPicPr>
          <p:cNvPr id="19" name="Picture 18" descr="A black and white logo&#10;&#10;AI-generated content may be incorrect.">
            <a:extLst>
              <a:ext uri="{FF2B5EF4-FFF2-40B4-BE49-F238E27FC236}">
                <a16:creationId xmlns:a16="http://schemas.microsoft.com/office/drawing/2014/main" id="{77E3CFD1-BB2E-7D03-34BB-5540B023F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08" y="3486270"/>
            <a:ext cx="1783876" cy="1950021"/>
          </a:xfrm>
          <a:prstGeom prst="rect">
            <a:avLst/>
          </a:prstGeom>
        </p:spPr>
      </p:pic>
      <p:pic>
        <p:nvPicPr>
          <p:cNvPr id="21" name="Picture 20" descr="A blue and black logo&#10;&#10;AI-generated content may be incorrect.">
            <a:extLst>
              <a:ext uri="{FF2B5EF4-FFF2-40B4-BE49-F238E27FC236}">
                <a16:creationId xmlns:a16="http://schemas.microsoft.com/office/drawing/2014/main" id="{7A5FB006-B7F3-C23B-D46A-04ADE1CCC1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57" y="1829898"/>
            <a:ext cx="4272887" cy="11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49AB-8E77-2FFB-ED6F-8EC93C44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B9604-8E94-8B5B-AC68-1BF45C6A5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102"/>
            <a:ext cx="10515600" cy="103754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/>
              <a:t>Why Snow Depth Prediction Matters?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BB581-A685-0F7E-A321-B25DA0023D34}"/>
              </a:ext>
            </a:extLst>
          </p:cNvPr>
          <p:cNvSpPr txBox="1"/>
          <p:nvPr/>
        </p:nvSpPr>
        <p:spPr>
          <a:xfrm>
            <a:off x="1768929" y="2334946"/>
            <a:ext cx="8654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 Snow depth unpredictability impacts water management and recreation industries.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86F7C-635B-CC7C-F865-604C5BB9B7C0}"/>
              </a:ext>
            </a:extLst>
          </p:cNvPr>
          <p:cNvSpPr txBox="1"/>
          <p:nvPr/>
        </p:nvSpPr>
        <p:spPr>
          <a:xfrm>
            <a:off x="1768929" y="5563133"/>
            <a:ext cx="8981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 Existing methods struggle with accuracy in diverse climates.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5C52F-E34E-B70E-9BB4-411E9F15B9C4}"/>
              </a:ext>
            </a:extLst>
          </p:cNvPr>
          <p:cNvSpPr txBox="1"/>
          <p:nvPr/>
        </p:nvSpPr>
        <p:spPr>
          <a:xfrm>
            <a:off x="1768929" y="3933347"/>
            <a:ext cx="89818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Improved forecasts can enhance water planning and promote sustainable tourism.</a:t>
            </a:r>
          </a:p>
          <a:p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4438AF-6E47-0A8F-9C37-8074DC1AE9BC}"/>
              </a:ext>
            </a:extLst>
          </p:cNvPr>
          <p:cNvSpPr/>
          <p:nvPr/>
        </p:nvSpPr>
        <p:spPr>
          <a:xfrm>
            <a:off x="186262" y="5233416"/>
            <a:ext cx="1303875" cy="1303875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 descr="Target Audience">
            <a:extLst>
              <a:ext uri="{FF2B5EF4-FFF2-40B4-BE49-F238E27FC236}">
                <a16:creationId xmlns:a16="http://schemas.microsoft.com/office/drawing/2014/main" id="{C99DCFE3-F8C4-AA69-6C2C-4DF5738113BB}"/>
              </a:ext>
            </a:extLst>
          </p:cNvPr>
          <p:cNvSpPr/>
          <p:nvPr/>
        </p:nvSpPr>
        <p:spPr>
          <a:xfrm>
            <a:off x="464137" y="5511291"/>
            <a:ext cx="748125" cy="74812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7A723F-1335-400C-A181-70010916903E}"/>
              </a:ext>
            </a:extLst>
          </p:cNvPr>
          <p:cNvSpPr/>
          <p:nvPr/>
        </p:nvSpPr>
        <p:spPr>
          <a:xfrm>
            <a:off x="186262" y="3694416"/>
            <a:ext cx="1303875" cy="1303875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 descr="Factory">
            <a:extLst>
              <a:ext uri="{FF2B5EF4-FFF2-40B4-BE49-F238E27FC236}">
                <a16:creationId xmlns:a16="http://schemas.microsoft.com/office/drawing/2014/main" id="{DDF8D036-FB4B-4FED-392E-FD926965F99D}"/>
              </a:ext>
            </a:extLst>
          </p:cNvPr>
          <p:cNvSpPr/>
          <p:nvPr/>
        </p:nvSpPr>
        <p:spPr>
          <a:xfrm>
            <a:off x="464137" y="3972291"/>
            <a:ext cx="748125" cy="74812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3A1ACBF-6BD9-5283-F88B-A42DC1252F32}"/>
              </a:ext>
            </a:extLst>
          </p:cNvPr>
          <p:cNvSpPr/>
          <p:nvPr/>
        </p:nvSpPr>
        <p:spPr>
          <a:xfrm>
            <a:off x="186262" y="2149394"/>
            <a:ext cx="1303875" cy="1303875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 descr="Snowflake">
            <a:extLst>
              <a:ext uri="{FF2B5EF4-FFF2-40B4-BE49-F238E27FC236}">
                <a16:creationId xmlns:a16="http://schemas.microsoft.com/office/drawing/2014/main" id="{D1754FB5-AA56-952E-733F-E0EEA32207F5}"/>
              </a:ext>
            </a:extLst>
          </p:cNvPr>
          <p:cNvSpPr/>
          <p:nvPr/>
        </p:nvSpPr>
        <p:spPr>
          <a:xfrm>
            <a:off x="464137" y="2427269"/>
            <a:ext cx="748125" cy="74812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7B24-9FDE-6F2D-352C-61142DEA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5" name="Content Placeholder 4" descr="A solar panel on a pole&#10;&#10;AI-generated content may be incorrect.">
            <a:extLst>
              <a:ext uri="{FF2B5EF4-FFF2-40B4-BE49-F238E27FC236}">
                <a16:creationId xmlns:a16="http://schemas.microsoft.com/office/drawing/2014/main" id="{F0A06162-606F-72BD-2F78-6E862A300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93" y="1308113"/>
            <a:ext cx="5863751" cy="3910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A6D37-9437-E4FD-932A-F39999C4A423}"/>
              </a:ext>
            </a:extLst>
          </p:cNvPr>
          <p:cNvSpPr txBox="1"/>
          <p:nvPr/>
        </p:nvSpPr>
        <p:spPr>
          <a:xfrm>
            <a:off x="1298411" y="1416834"/>
            <a:ext cx="35057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 data for this project was acquired from the </a:t>
            </a:r>
            <a:r>
              <a:rPr lang="en-US" sz="2400" b="1" dirty="0"/>
              <a:t>SNOTEL (</a:t>
            </a:r>
            <a:r>
              <a:rPr lang="en-US" sz="2400" b="1" dirty="0" err="1"/>
              <a:t>SNOw</a:t>
            </a:r>
            <a:r>
              <a:rPr lang="en-US" sz="2400" b="1" dirty="0"/>
              <a:t> </a:t>
            </a:r>
            <a:r>
              <a:rPr lang="en-US" sz="2400" b="1" dirty="0" err="1"/>
              <a:t>TELemetry</a:t>
            </a:r>
            <a:r>
              <a:rPr lang="en-US" sz="2400" b="1" dirty="0"/>
              <a:t>)</a:t>
            </a:r>
            <a:r>
              <a:rPr lang="en-US" sz="2400" dirty="0"/>
              <a:t> sites.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4F182-3686-6F1D-71C8-2747BFC74D93}"/>
              </a:ext>
            </a:extLst>
          </p:cNvPr>
          <p:cNvSpPr txBox="1"/>
          <p:nvPr/>
        </p:nvSpPr>
        <p:spPr>
          <a:xfrm>
            <a:off x="838199" y="3818225"/>
            <a:ext cx="44261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Environmental metrics include:</a:t>
            </a:r>
          </a:p>
          <a:p>
            <a:r>
              <a:rPr lang="en-US" sz="2400" dirty="0"/>
              <a:t>-Snow Depth</a:t>
            </a:r>
          </a:p>
          <a:p>
            <a:r>
              <a:rPr lang="en-US" sz="2400" dirty="0"/>
              <a:t>-Precipitation</a:t>
            </a:r>
          </a:p>
          <a:p>
            <a:r>
              <a:rPr lang="en-US" sz="2400" dirty="0"/>
              <a:t>-Air temperature</a:t>
            </a:r>
          </a:p>
          <a:p>
            <a:r>
              <a:rPr lang="en-US" sz="2400" dirty="0"/>
              <a:t>-Soil temperature and moisture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6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49EE-6AA5-EAFF-A3F7-0A8058CE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 Sites: </a:t>
            </a:r>
          </a:p>
        </p:txBody>
      </p:sp>
      <p:pic>
        <p:nvPicPr>
          <p:cNvPr id="5" name="Content Placeholder 4" descr="A map of a mountain range&#10;&#10;AI-generated content may be incorrect.">
            <a:extLst>
              <a:ext uri="{FF2B5EF4-FFF2-40B4-BE49-F238E27FC236}">
                <a16:creationId xmlns:a16="http://schemas.microsoft.com/office/drawing/2014/main" id="{335013B9-F8B8-E4ED-3483-17625E554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64" y="511892"/>
            <a:ext cx="6935758" cy="59809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8B05B-1DC1-0C72-0CA8-D7556BE5693D}"/>
              </a:ext>
            </a:extLst>
          </p:cNvPr>
          <p:cNvSpPr txBox="1"/>
          <p:nvPr/>
        </p:nvSpPr>
        <p:spPr>
          <a:xfrm>
            <a:off x="1211955" y="2378998"/>
            <a:ext cx="36030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Brighton: 8790 m </a:t>
            </a:r>
          </a:p>
          <a:p>
            <a:endParaRPr lang="en-US" sz="2800" dirty="0"/>
          </a:p>
          <a:p>
            <a:r>
              <a:rPr lang="en-US" sz="2800" dirty="0"/>
              <a:t>Dry Fork: 8940 m</a:t>
            </a:r>
          </a:p>
          <a:p>
            <a:endParaRPr lang="en-US" sz="2800" dirty="0"/>
          </a:p>
          <a:p>
            <a:r>
              <a:rPr lang="en-US" sz="2800" dirty="0"/>
              <a:t>Mill-D : 7190 m </a:t>
            </a:r>
          </a:p>
        </p:txBody>
      </p:sp>
    </p:spTree>
    <p:extLst>
      <p:ext uri="{BB962C8B-B14F-4D97-AF65-F5344CB8AC3E}">
        <p14:creationId xmlns:p14="http://schemas.microsoft.com/office/powerpoint/2010/main" val="108831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F8AB-0F49-67A3-A195-4EB70949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</a:t>
            </a:r>
          </a:p>
        </p:txBody>
      </p:sp>
      <p:pic>
        <p:nvPicPr>
          <p:cNvPr id="5" name="Content Placeholder 4" descr="A diagram of a cloud of air temperature&#10;&#10;AI-generated content may be incorrect.">
            <a:extLst>
              <a:ext uri="{FF2B5EF4-FFF2-40B4-BE49-F238E27FC236}">
                <a16:creationId xmlns:a16="http://schemas.microsoft.com/office/drawing/2014/main" id="{D0AF03C5-B8F4-FF9E-01CF-469F66785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06" y="1804147"/>
            <a:ext cx="6702854" cy="41702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16C3AA-C024-742C-D297-22DC6F57536D}"/>
              </a:ext>
            </a:extLst>
          </p:cNvPr>
          <p:cNvSpPr txBox="1"/>
          <p:nvPr/>
        </p:nvSpPr>
        <p:spPr>
          <a:xfrm>
            <a:off x="838200" y="1442433"/>
            <a:ext cx="43405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/>
              <a:t>Time Series Data Windowing</a:t>
            </a:r>
          </a:p>
          <a:p>
            <a:pPr>
              <a:buNone/>
            </a:pPr>
            <a:r>
              <a:rPr lang="en-US" sz="2400" b="1" dirty="0"/>
              <a:t>Windowing Intervals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7-Day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30-Day</a:t>
            </a:r>
          </a:p>
          <a:p>
            <a:endParaRPr lang="en-US" sz="2400" dirty="0"/>
          </a:p>
          <a:p>
            <a:pPr>
              <a:buNone/>
            </a:pPr>
            <a:r>
              <a:rPr lang="en-US" sz="2400" b="1" dirty="0"/>
              <a:t>Statistical Metrics Calculated: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Variance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Standard Deviation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Maximum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Minimum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57751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7B39-C1E0-2912-4B92-45237D7F7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0549-2356-9557-C8EF-783B1CEF7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2499"/>
            <a:ext cx="2755900" cy="20536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seasonal data -&gt; months Nov – May to avoid skewed data</a:t>
            </a:r>
          </a:p>
        </p:txBody>
      </p:sp>
      <p:pic>
        <p:nvPicPr>
          <p:cNvPr id="5" name="Picture 4" descr="A graph showing the amount of snow in the snow&#10;&#10;AI-generated content may be incorrect.">
            <a:extLst>
              <a:ext uri="{FF2B5EF4-FFF2-40B4-BE49-F238E27FC236}">
                <a16:creationId xmlns:a16="http://schemas.microsoft.com/office/drawing/2014/main" id="{DAD0884C-93E9-6380-6E45-C59B1D3FC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1683760"/>
            <a:ext cx="8597900" cy="43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899</Words>
  <Application>Microsoft Office PowerPoint</Application>
  <PresentationFormat>Widescreen</PresentationFormat>
  <Paragraphs>149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Arial Unicode MS</vt:lpstr>
      <vt:lpstr>Calibri</vt:lpstr>
      <vt:lpstr>system-ui</vt:lpstr>
      <vt:lpstr>Office Theme</vt:lpstr>
      <vt:lpstr>Snow Depth Prediction Model</vt:lpstr>
      <vt:lpstr>Introduction: </vt:lpstr>
      <vt:lpstr>The Importance of Snow</vt:lpstr>
      <vt:lpstr>Who does this impact?</vt:lpstr>
      <vt:lpstr>Problem Statement: </vt:lpstr>
      <vt:lpstr>Data Source</vt:lpstr>
      <vt:lpstr>Station Sites: </vt:lpstr>
      <vt:lpstr>Data Wrangling </vt:lpstr>
      <vt:lpstr>Exploratory Data Analysis </vt:lpstr>
      <vt:lpstr>Exploratory Data Analysis cont.</vt:lpstr>
      <vt:lpstr>Correlation Analysis </vt:lpstr>
      <vt:lpstr>Correlation Analysis cont.</vt:lpstr>
      <vt:lpstr>Feature Importance</vt:lpstr>
      <vt:lpstr>Model Design</vt:lpstr>
      <vt:lpstr>Fine-tuning Hyperparameters</vt:lpstr>
      <vt:lpstr>Findings</vt:lpstr>
      <vt:lpstr>Applications:</vt:lpstr>
      <vt:lpstr>Limitations and Future Work</vt:lpstr>
      <vt:lpstr>Conclusion</vt:lpstr>
      <vt:lpstr>References: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Audrey Malloy</dc:creator>
  <cp:lastModifiedBy>Audrey Malloy</cp:lastModifiedBy>
  <cp:revision>4</cp:revision>
  <dcterms:created xsi:type="dcterms:W3CDTF">2025-04-09T16:29:25Z</dcterms:created>
  <dcterms:modified xsi:type="dcterms:W3CDTF">2025-04-11T03:31:33Z</dcterms:modified>
</cp:coreProperties>
</file>